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</p:sldMasterIdLst>
  <p:notesMasterIdLst>
    <p:notesMasterId r:id="rId25"/>
  </p:notesMasterIdLst>
  <p:handoutMasterIdLst>
    <p:handoutMasterId r:id="rId26"/>
  </p:handoutMasterIdLst>
  <p:sldIdLst>
    <p:sldId id="479" r:id="rId2"/>
    <p:sldId id="622" r:id="rId3"/>
    <p:sldId id="623" r:id="rId4"/>
    <p:sldId id="625" r:id="rId5"/>
    <p:sldId id="627" r:id="rId6"/>
    <p:sldId id="641" r:id="rId7"/>
    <p:sldId id="628" r:id="rId8"/>
    <p:sldId id="567" r:id="rId9"/>
    <p:sldId id="615" r:id="rId10"/>
    <p:sldId id="643" r:id="rId11"/>
    <p:sldId id="642" r:id="rId12"/>
    <p:sldId id="644" r:id="rId13"/>
    <p:sldId id="576" r:id="rId14"/>
    <p:sldId id="579" r:id="rId15"/>
    <p:sldId id="633" r:id="rId16"/>
    <p:sldId id="646" r:id="rId17"/>
    <p:sldId id="582" r:id="rId18"/>
    <p:sldId id="637" r:id="rId19"/>
    <p:sldId id="640" r:id="rId20"/>
    <p:sldId id="648" r:id="rId21"/>
    <p:sldId id="515" r:id="rId22"/>
    <p:sldId id="632" r:id="rId23"/>
    <p:sldId id="649" r:id="rId24"/>
  </p:sldIdLst>
  <p:sldSz cx="9144000" cy="6858000" type="screen4x3"/>
  <p:notesSz cx="6797675" cy="9925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7">
          <p15:clr>
            <a:srgbClr val="A4A3A4"/>
          </p15:clr>
        </p15:guide>
        <p15:guide id="2" pos="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cilie Hamnes Carlsen" initials="CHC" lastIdx="9" clrIdx="0">
    <p:extLst>
      <p:ext uri="{19B8F6BF-5375-455C-9EA6-DF929625EA0E}">
        <p15:presenceInfo xmlns:p15="http://schemas.microsoft.com/office/powerpoint/2012/main" userId="Cecilie Hamnes Carl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5CD"/>
    <a:srgbClr val="02AE2F"/>
    <a:srgbClr val="00AEBB"/>
    <a:srgbClr val="80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8727" autoAdjust="0"/>
  </p:normalViewPr>
  <p:slideViewPr>
    <p:cSldViewPr>
      <p:cViewPr varScale="1">
        <p:scale>
          <a:sx n="65" d="100"/>
          <a:sy n="65" d="100"/>
        </p:scale>
        <p:origin x="1566" y="72"/>
      </p:cViewPr>
      <p:guideLst>
        <p:guide orient="horz" pos="527"/>
        <p:guide pos="567"/>
      </p:guideLst>
    </p:cSldViewPr>
  </p:slideViewPr>
  <p:outlineViewPr>
    <p:cViewPr>
      <p:scale>
        <a:sx n="33" d="100"/>
        <a:sy n="33" d="100"/>
      </p:scale>
      <p:origin x="48" y="26472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-16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E2973776-62CA-47A4-9FD8-FDF7328C742E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D82A4F7F-CDA6-448C-A6A8-5C99EA901A6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44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E843ECFC-86A8-48BA-9F82-1BEADB54FAA8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8"/>
            <a:ext cx="5438140" cy="4466273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E8FFE608-6DDB-4A90-B223-C2622DFA32A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10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758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3791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827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924C3-C925-4A4E-8D46-C8F4EFF35DBE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997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924C3-C925-4A4E-8D46-C8F4EFF35DBE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2756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90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Plassholder for nota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nb-NO" altLang="it-IT" dirty="0">
              <a:latin typeface="Arial" panose="020B0604020202020204" pitchFamily="34" charset="0"/>
            </a:endParaRPr>
          </a:p>
        </p:txBody>
      </p:sp>
      <p:sp>
        <p:nvSpPr>
          <p:cNvPr id="84996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382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653" indent="-285636" defTabSz="920382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2543" indent="-228509" defTabSz="920382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99560" indent="-228509" defTabSz="920382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6577" indent="-228509" defTabSz="920382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3594" indent="-228509" defTabSz="92038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0611" indent="-228509" defTabSz="92038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7628" indent="-228509" defTabSz="92038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4646" indent="-228509" defTabSz="92038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0B3D28-4643-47A3-971D-F6EDB92F14BE}" type="slidenum">
              <a:rPr lang="fr-FR" altLang="it-IT" sz="900" b="0">
                <a:solidFill>
                  <a:srgbClr val="00498B"/>
                </a:solidFill>
              </a:rPr>
              <a:pPr/>
              <a:t>4</a:t>
            </a:fld>
            <a:endParaRPr lang="fr-FR" altLang="it-IT" sz="900" b="0">
              <a:solidFill>
                <a:srgbClr val="0049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7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3924C3-C925-4A4E-8D46-C8F4EFF35DBE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976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615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871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01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120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E608-6DDB-4A90-B223-C2622DFA32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1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9" descr="ALTE_TitleSlide_20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78925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1"/>
          <p:cNvSpPr txBox="1">
            <a:spLocks noChangeArrowheads="1"/>
          </p:cNvSpPr>
          <p:nvPr/>
        </p:nvSpPr>
        <p:spPr bwMode="auto">
          <a:xfrm>
            <a:off x="7118421" y="6381750"/>
            <a:ext cx="15413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200" dirty="0">
                <a:solidFill>
                  <a:srgbClr val="00498B"/>
                </a:solidFill>
                <a:cs typeface="Arial" pitchFamily="34" charset="0"/>
              </a:rPr>
              <a:t>© </a:t>
            </a:r>
            <a:r>
              <a:rPr lang="en-GB" sz="1200" dirty="0">
                <a:solidFill>
                  <a:srgbClr val="00498B"/>
                </a:solidFill>
              </a:rPr>
              <a:t>Copyright ALTE</a:t>
            </a: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ctrTitle" sz="quarter"/>
          </p:nvPr>
        </p:nvSpPr>
        <p:spPr>
          <a:xfrm>
            <a:off x="1692275" y="2708275"/>
            <a:ext cx="6765925" cy="1470025"/>
          </a:xfrm>
        </p:spPr>
        <p:txBody>
          <a:bodyPr/>
          <a:lstStyle>
            <a:lvl1pPr algn="l">
              <a:defRPr sz="4800" b="0">
                <a:solidFill>
                  <a:srgbClr val="669933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865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4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990600"/>
            <a:ext cx="205740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990600"/>
            <a:ext cx="601980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04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D410E-D72E-408B-9F05-2DC7304F23DA}" type="datetimeFigureOut">
              <a:rPr lang="it-IT" smtClean="0"/>
              <a:pPr/>
              <a:t>08/11/2021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43A18-A544-408F-A370-E4886242908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903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pPr>
              <a:defRPr/>
            </a:pPr>
            <a:fld id="{5824F547-D39C-4F63-8483-BDAD4B59F887}" type="datetime1">
              <a:rPr lang="fr-FR"/>
              <a:pPr>
                <a:defRPr/>
              </a:pPr>
              <a:t>08/11/2021</a:t>
            </a:fld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>
              <a:defRPr/>
            </a:pPr>
            <a:fld id="{D8ADBA2A-624B-44B4-97AD-F76923017277}" type="slidenum">
              <a:rPr lang="fr-FR"/>
              <a:pPr>
                <a:defRPr/>
              </a:pPr>
              <a:t>‹N›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94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4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7084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057400"/>
            <a:ext cx="40195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2057400"/>
            <a:ext cx="401955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0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96951"/>
            <a:ext cx="4040188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96951"/>
            <a:ext cx="4041775" cy="3129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44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8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99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0014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348880"/>
            <a:ext cx="3008313" cy="37772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946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552" y="1196751"/>
            <a:ext cx="7992888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524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906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057400"/>
            <a:ext cx="8191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Text Box 19"/>
          <p:cNvSpPr txBox="1">
            <a:spLocks noChangeArrowheads="1"/>
          </p:cNvSpPr>
          <p:nvPr/>
        </p:nvSpPr>
        <p:spPr bwMode="auto">
          <a:xfrm>
            <a:off x="381000" y="6400800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3C9C9319-AADF-40FA-8EBC-D25912D8995B}" type="slidenum">
              <a:rPr lang="en-US" sz="1000" smtClean="0">
                <a:solidFill>
                  <a:srgbClr val="00498B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‹N›</a:t>
            </a:fld>
            <a:endParaRPr lang="en-US" sz="1400">
              <a:solidFill>
                <a:schemeClr val="hlink"/>
              </a:solidFill>
            </a:endParaRPr>
          </a:p>
        </p:txBody>
      </p:sp>
      <p:pic>
        <p:nvPicPr>
          <p:cNvPr id="5125" name="Picture 36" descr="ALTE_SlideHea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1588"/>
            <a:ext cx="9169401" cy="107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39"/>
          <p:cNvSpPr txBox="1">
            <a:spLocks noChangeArrowheads="1"/>
          </p:cNvSpPr>
          <p:nvPr/>
        </p:nvSpPr>
        <p:spPr bwMode="auto">
          <a:xfrm>
            <a:off x="7120009" y="6381750"/>
            <a:ext cx="154131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GB" sz="1200" dirty="0">
                <a:solidFill>
                  <a:srgbClr val="00498B"/>
                </a:solidFill>
                <a:cs typeface="Arial" pitchFamily="34" charset="0"/>
              </a:rPr>
              <a:t>© </a:t>
            </a:r>
            <a:r>
              <a:rPr lang="en-GB" sz="1200" dirty="0">
                <a:solidFill>
                  <a:srgbClr val="00498B"/>
                </a:solidFill>
              </a:rPr>
              <a:t>Copyright ALTE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9241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35000"/>
        <a:buFont typeface="Wingdings" pitchFamily="2" charset="2"/>
        <a:buChar char="§"/>
        <a:defRPr sz="2800">
          <a:solidFill>
            <a:srgbClr val="86767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25000"/>
        <a:buFont typeface="Wingdings" pitchFamily="2" charset="2"/>
        <a:buChar char="§"/>
        <a:defRPr sz="2400">
          <a:solidFill>
            <a:srgbClr val="86767A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5000"/>
        <a:buFont typeface="Wingdings" pitchFamily="2" charset="2"/>
        <a:buChar char="§"/>
        <a:defRPr sz="2200">
          <a:solidFill>
            <a:srgbClr val="86767A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Char char="§"/>
        <a:defRPr sz="2000">
          <a:solidFill>
            <a:srgbClr val="86767A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86767A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86767A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86767A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86767A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rgbClr val="86767A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hyperlink" Target="https://www.google.it/url?sa=i&amp;rct=j&amp;q=&amp;esrc=s&amp;source=images&amp;cd=&amp;cad=rja&amp;uact=8&amp;ved=2ahUKEwjmoOXdpZ_gAhUIWrwKHXndBT0QjRx6BAgBEAU&amp;url=https://cosmopotere.wordpress.com/tag/bandiera-italiana/&amp;psig=AOvVaw0mG1vW6ujLUIO8GdUtoxfv&amp;ust=1549274043973868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8651" y="5241686"/>
            <a:ext cx="85253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chemeClr val="accent2"/>
                </a:solidFill>
                <a:latin typeface="+mn-lt"/>
              </a:rPr>
              <a:t>12th </a:t>
            </a:r>
            <a:r>
              <a:rPr lang="it-IT" b="1" dirty="0" err="1">
                <a:solidFill>
                  <a:schemeClr val="accent2"/>
                </a:solidFill>
                <a:latin typeface="+mn-lt"/>
              </a:rPr>
              <a:t>November</a:t>
            </a:r>
            <a:r>
              <a:rPr lang="it-IT" b="1" dirty="0">
                <a:solidFill>
                  <a:schemeClr val="accent2"/>
                </a:solidFill>
                <a:latin typeface="+mn-lt"/>
              </a:rPr>
              <a:t> 2021 </a:t>
            </a:r>
          </a:p>
          <a:p>
            <a:r>
              <a:rPr lang="it-IT" b="1" dirty="0">
                <a:solidFill>
                  <a:schemeClr val="accent2"/>
                </a:solidFill>
                <a:latin typeface="+mn-lt"/>
              </a:rPr>
              <a:t>Lorenzo Rocca </a:t>
            </a:r>
          </a:p>
        </p:txBody>
      </p:sp>
      <p:sp>
        <p:nvSpPr>
          <p:cNvPr id="6" name="Rettangolo 5"/>
          <p:cNvSpPr/>
          <p:nvPr/>
        </p:nvSpPr>
        <p:spPr>
          <a:xfrm>
            <a:off x="287572" y="1412776"/>
            <a:ext cx="4874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 56th Conference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45573" t="26375" r="22882" b="7672"/>
          <a:stretch/>
        </p:blipFill>
        <p:spPr>
          <a:xfrm>
            <a:off x="5220071" y="1412776"/>
            <a:ext cx="3758101" cy="48245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CasellaDiTesto 6"/>
          <p:cNvSpPr txBox="1"/>
          <p:nvPr/>
        </p:nvSpPr>
        <p:spPr>
          <a:xfrm>
            <a:off x="258651" y="2319185"/>
            <a:ext cx="813690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 teaching </a:t>
            </a:r>
          </a:p>
          <a:p>
            <a:r>
              <a:rPr lang="en-US" sz="32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assessment</a:t>
            </a:r>
            <a:r>
              <a:rPr lang="en-US" sz="3200" b="1" i="1" dirty="0">
                <a:solidFill>
                  <a:schemeClr val="accent2"/>
                </a:solidFill>
              </a:rPr>
              <a:t>: 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good practices </a:t>
            </a:r>
          </a:p>
          <a:p>
            <a:r>
              <a:rPr lang="en-US" sz="2800" b="1" i="1" dirty="0">
                <a:solidFill>
                  <a:schemeClr val="accent2"/>
                </a:solidFill>
              </a:rPr>
              <a:t>in the perspective of profiles</a:t>
            </a:r>
            <a:endParaRPr lang="it-IT" sz="2800" b="1" dirty="0">
              <a:solidFill>
                <a:schemeClr val="accent2"/>
              </a:solidFill>
            </a:endParaRPr>
          </a:p>
          <a:p>
            <a:r>
              <a:rPr lang="en-US" sz="3200" i="1" dirty="0">
                <a:solidFill>
                  <a:schemeClr val="accent2"/>
                </a:solidFill>
              </a:rPr>
              <a:t> </a:t>
            </a:r>
            <a:endParaRPr lang="it-IT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0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932" y="1268760"/>
            <a:ext cx="8695556" cy="40386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Authority responsible: the Department for Civil Liberty and Immigration (DLCI) of the Ministry of the Interior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Beneficiaries (without any charge): third-country nationals aged more than 15 years (all </a:t>
            </a:r>
            <a:r>
              <a:rPr lang="en-US" sz="2400" dirty="0" smtClean="0">
                <a:solidFill>
                  <a:schemeClr val="accent2"/>
                </a:solidFill>
              </a:rPr>
              <a:t>migrants’ </a:t>
            </a:r>
            <a:r>
              <a:rPr lang="en-US" sz="2400" dirty="0">
                <a:solidFill>
                  <a:schemeClr val="accent2"/>
                </a:solidFill>
              </a:rPr>
              <a:t>profiles, not only refugees) 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8 lines of action: priority given to the financing of training activities (€ 84 million in the period 2016-21 for projects at </a:t>
            </a:r>
            <a:r>
              <a:rPr lang="en-US" sz="2400" dirty="0" err="1">
                <a:solidFill>
                  <a:schemeClr val="accent2"/>
                </a:solidFill>
              </a:rPr>
              <a:t>meso</a:t>
            </a:r>
            <a:r>
              <a:rPr lang="en-US" sz="2400" dirty="0">
                <a:solidFill>
                  <a:schemeClr val="accent2"/>
                </a:solidFill>
              </a:rPr>
              <a:t> level/in all the Italian Regions)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Within these projects, additional funding for the so-called complementary services aimed to facilitate </a:t>
            </a:r>
            <a:r>
              <a:rPr lang="en-US" sz="2400" i="1" dirty="0">
                <a:solidFill>
                  <a:schemeClr val="accent2"/>
                </a:solidFill>
              </a:rPr>
              <a:t>access to </a:t>
            </a:r>
            <a:r>
              <a:rPr lang="en-US" sz="2400" dirty="0">
                <a:solidFill>
                  <a:schemeClr val="accent2"/>
                </a:solidFill>
              </a:rPr>
              <a:t>and </a:t>
            </a:r>
            <a:r>
              <a:rPr lang="en-US" sz="2400" i="1" dirty="0">
                <a:solidFill>
                  <a:schemeClr val="accent2"/>
                </a:solidFill>
              </a:rPr>
              <a:t>attendance in </a:t>
            </a:r>
            <a:r>
              <a:rPr lang="en-US" sz="2400" dirty="0">
                <a:solidFill>
                  <a:schemeClr val="accent2"/>
                </a:solidFill>
              </a:rPr>
              <a:t>language courses (i.e. babysitting services, travel costs reimbursement)</a:t>
            </a:r>
          </a:p>
          <a:p>
            <a:r>
              <a:rPr lang="en-US" sz="2400" dirty="0">
                <a:solidFill>
                  <a:schemeClr val="accent2"/>
                </a:solidFill>
              </a:rPr>
              <a:t>In parallel, AMIF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at macro (national) level</a:t>
            </a:r>
            <a:r>
              <a:rPr lang="en-US" sz="2400" dirty="0">
                <a:solidFill>
                  <a:schemeClr val="accent2"/>
                </a:solidFill>
              </a:rPr>
              <a:t>, like the ones assigned to 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</a:t>
            </a:r>
          </a:p>
          <a:p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12921" r="12919" b="88188"/>
          <a:stretch/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647084" y="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AMIF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2915816" y="5733256"/>
            <a:ext cx="5040560" cy="1124744"/>
          </a:xfrm>
          <a:prstGeom prst="ellipse">
            <a:avLst/>
          </a:prstGeom>
          <a:solidFill>
            <a:srgbClr val="2215CD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959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</a:t>
            </a:r>
            <a:endParaRPr lang="it-IT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67345"/>
            <a:ext cx="8208912" cy="4038600"/>
          </a:xfrm>
        </p:spPr>
        <p:txBody>
          <a:bodyPr/>
          <a:lstStyle/>
          <a:p>
            <a:r>
              <a:rPr lang="en-BZ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Synergy </a:t>
            </a:r>
            <a:r>
              <a:rPr lang="en-BZ" sz="3200" dirty="0">
                <a:solidFill>
                  <a:schemeClr val="accent2"/>
                </a:solidFill>
              </a:rPr>
              <a:t>with the regional </a:t>
            </a:r>
            <a:r>
              <a:rPr lang="it-IT" sz="3200" dirty="0">
                <a:solidFill>
                  <a:schemeClr val="accent2"/>
                </a:solidFill>
              </a:rPr>
              <a:t>AMIF </a:t>
            </a:r>
            <a:r>
              <a:rPr lang="en-JM" sz="3200" dirty="0">
                <a:solidFill>
                  <a:schemeClr val="accent2"/>
                </a:solidFill>
              </a:rPr>
              <a:t>projects (connecting </a:t>
            </a: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 and </a:t>
            </a:r>
            <a:r>
              <a:rPr lang="it-IT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</a:t>
            </a: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it-IT" sz="3200" dirty="0">
                <a:solidFill>
                  <a:schemeClr val="accent2"/>
                </a:solidFill>
              </a:rPr>
              <a:t>)</a:t>
            </a:r>
          </a:p>
          <a:p>
            <a:pPr marL="0" indent="0">
              <a:buNone/>
            </a:pPr>
            <a:endParaRPr lang="it-IT" sz="14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Harmonizing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>
                <a:solidFill>
                  <a:schemeClr val="accent2"/>
                </a:solidFill>
              </a:rPr>
              <a:t>teaching </a:t>
            </a:r>
            <a:r>
              <a:rPr lang="en-US" dirty="0" smtClean="0">
                <a:solidFill>
                  <a:schemeClr val="accent2"/>
                </a:solidFill>
              </a:rPr>
              <a:t>actions, </a:t>
            </a:r>
            <a:r>
              <a:rPr lang="en-US" dirty="0">
                <a:solidFill>
                  <a:schemeClr val="accent2"/>
                </a:solidFill>
              </a:rPr>
              <a:t>according to common tools, and guidelines</a:t>
            </a:r>
          </a:p>
          <a:p>
            <a:pPr marL="0" indent="0">
              <a:buNone/>
            </a:pPr>
            <a:endParaRPr lang="en-US" sz="1100" dirty="0">
              <a:solidFill>
                <a:schemeClr val="accent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it-IT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r>
              <a:rPr lang="it-IT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solidFill>
                  <a:schemeClr val="accent2"/>
                </a:solidFill>
              </a:rPr>
              <a:t>quality</a:t>
            </a:r>
            <a:r>
              <a:rPr lang="en-ZA" dirty="0">
                <a:solidFill>
                  <a:schemeClr val="accent2"/>
                </a:solidFill>
              </a:rPr>
              <a:t>, trends and outcomes related to the given learning opportunities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79512" y="24461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CLIQ national AMIF projects 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2921" r="12919" b="88188"/>
          <a:stretch/>
        </p:blipFill>
        <p:spPr>
          <a:xfrm>
            <a:off x="323528" y="5619355"/>
            <a:ext cx="8352928" cy="74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3400" y="3356992"/>
            <a:ext cx="8191500" cy="4038600"/>
          </a:xfrm>
        </p:spPr>
        <p:txBody>
          <a:bodyPr/>
          <a:lstStyle/>
          <a:p>
            <a:r>
              <a:rPr lang="en-029" sz="3200" dirty="0" smtClean="0">
                <a:solidFill>
                  <a:schemeClr val="accent2"/>
                </a:solidFill>
              </a:rPr>
              <a:t>3 </a:t>
            </a:r>
            <a:r>
              <a:rPr lang="en-029" sz="3200" dirty="0" smtClean="0">
                <a:solidFill>
                  <a:schemeClr val="accent2"/>
                </a:solidFill>
              </a:rPr>
              <a:t>Syllabi</a:t>
            </a:r>
          </a:p>
          <a:p>
            <a:r>
              <a:rPr lang="en-029" sz="3200" dirty="0">
                <a:solidFill>
                  <a:schemeClr val="accent2"/>
                </a:solidFill>
              </a:rPr>
              <a:t>119 Quality </a:t>
            </a:r>
            <a:r>
              <a:rPr lang="en-029" sz="3200" dirty="0" smtClean="0">
                <a:solidFill>
                  <a:schemeClr val="accent2"/>
                </a:solidFill>
              </a:rPr>
              <a:t>indicators</a:t>
            </a:r>
            <a:endParaRPr lang="en-029" sz="3200" dirty="0">
              <a:solidFill>
                <a:schemeClr val="accent2"/>
              </a:solidFill>
            </a:endParaRPr>
          </a:p>
          <a:p>
            <a:r>
              <a:rPr lang="en-029" sz="3200" dirty="0">
                <a:solidFill>
                  <a:schemeClr val="accent2"/>
                </a:solidFill>
              </a:rPr>
              <a:t>Guidelines for assessment</a:t>
            </a:r>
          </a:p>
          <a:p>
            <a:endParaRPr lang="it-IT" dirty="0"/>
          </a:p>
        </p:txBody>
      </p:sp>
      <p:pic>
        <p:nvPicPr>
          <p:cNvPr id="5" name="Immagine 4" descr="Harmonizing the Line - Best Practic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6032"/>
            <a:ext cx="8568952" cy="20174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179512" y="244614"/>
            <a:ext cx="7056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Harmonizing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827584" y="3321853"/>
            <a:ext cx="1950368" cy="648073"/>
          </a:xfrm>
          <a:prstGeom prst="ellipse">
            <a:avLst/>
          </a:prstGeom>
          <a:solidFill>
            <a:srgbClr val="2215CD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9" name="Picture 2" descr="C:\Users\machetti\Downloads\LOGO CLIQ _F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5940252" y="4005064"/>
            <a:ext cx="3082553" cy="231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9008" t="16532" r="21775" b="30313"/>
          <a:stretch/>
        </p:blipFill>
        <p:spPr>
          <a:xfrm>
            <a:off x="467592" y="1355518"/>
            <a:ext cx="8280872" cy="387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e 2"/>
          <p:cNvSpPr/>
          <p:nvPr/>
        </p:nvSpPr>
        <p:spPr>
          <a:xfrm>
            <a:off x="6512115" y="2924944"/>
            <a:ext cx="1372254" cy="1224136"/>
          </a:xfrm>
          <a:prstGeom prst="ellipse">
            <a:avLst/>
          </a:prstGeom>
          <a:solidFill>
            <a:srgbClr val="2215CD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67592" y="5311776"/>
            <a:ext cx="8280872" cy="954107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2016: Syllabi Pre-A1, B1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MY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2018: Syllabus Alfa</a:t>
            </a:r>
          </a:p>
        </p:txBody>
      </p:sp>
      <p:sp>
        <p:nvSpPr>
          <p:cNvPr id="8" name="Rectangle 4"/>
          <p:cNvSpPr/>
          <p:nvPr/>
        </p:nvSpPr>
        <p:spPr>
          <a:xfrm>
            <a:off x="107504" y="275398"/>
            <a:ext cx="7494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http://www.associazionecliq.it/sillabi/</a:t>
            </a:r>
          </a:p>
        </p:txBody>
      </p:sp>
    </p:spTree>
    <p:extLst>
      <p:ext uri="{BB962C8B-B14F-4D97-AF65-F5344CB8AC3E}">
        <p14:creationId xmlns:p14="http://schemas.microsoft.com/office/powerpoint/2010/main" val="37098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>
            <a:extLst>
              <a:ext uri="{FF2B5EF4-FFF2-40B4-BE49-F238E27FC236}">
                <a16:creationId xmlns:a16="http://schemas.microsoft.com/office/drawing/2014/main" id="{9F4B4F0C-4BEC-5B45-BDA1-99FF1453D101}"/>
              </a:ext>
            </a:extLst>
          </p:cNvPr>
          <p:cNvSpPr/>
          <p:nvPr/>
        </p:nvSpPr>
        <p:spPr>
          <a:xfrm>
            <a:off x="467544" y="188640"/>
            <a:ext cx="66246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Syllabi CLIQ</a:t>
            </a:r>
            <a:endParaRPr lang="en-C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 lnSpcReduction="10000"/>
          </a:bodyPr>
          <a:lstStyle/>
          <a:p>
            <a:r>
              <a:rPr lang="en-NZ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Complementarity and consistency </a:t>
            </a:r>
            <a:r>
              <a:rPr lang="en-NZ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NZ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CPIA Guidelines for</a:t>
            </a:r>
            <a:r>
              <a:rPr lang="en-NZ" sz="28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NZ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 and </a:t>
            </a:r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A2 (MIUR - Ministry of Education, 2012)</a:t>
            </a:r>
          </a:p>
          <a:p>
            <a:pPr marL="0" indent="0">
              <a:buNone/>
            </a:pPr>
            <a:endParaRPr lang="en-NZ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goals and </a:t>
            </a:r>
            <a:r>
              <a:rPr lang="en-NZ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learners’ </a:t>
            </a:r>
            <a:r>
              <a:rPr lang="en-NZ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profiles </a:t>
            </a:r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described per competences </a:t>
            </a:r>
          </a:p>
          <a:p>
            <a:pPr marL="0" indent="0">
              <a:buNone/>
            </a:pPr>
            <a:endParaRPr lang="en-NZ" sz="1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competences declined by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 (including </a:t>
            </a:r>
            <a:r>
              <a:rPr lang="en-N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N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Communicative situations per CEFR domains</a:t>
            </a:r>
          </a:p>
          <a:p>
            <a:pPr marL="0" indent="0">
              <a:buNone/>
            </a:pPr>
            <a:endParaRPr lang="it-IT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it-IT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649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380" y="-12779"/>
            <a:ext cx="3737548" cy="990600"/>
          </a:xfrm>
        </p:spPr>
        <p:txBody>
          <a:bodyPr/>
          <a:lstStyle/>
          <a:p>
            <a:r>
              <a:rPr lang="it-IT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endParaRPr lang="it-IT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1519863"/>
            <a:ext cx="4824162" cy="1384995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it-IT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aims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detecting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it-IT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(GP)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it-IT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machetti\Downloads\LOGO CLIQ _F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6193729" y="4813920"/>
            <a:ext cx="2698377" cy="20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4"/>
          <p:cNvSpPr>
            <a:spLocks noGrp="1"/>
          </p:cNvSpPr>
          <p:nvPr>
            <p:ph idx="1"/>
          </p:nvPr>
        </p:nvSpPr>
        <p:spPr>
          <a:xfrm>
            <a:off x="1763688" y="3254391"/>
            <a:ext cx="6883245" cy="311905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ID" sz="3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AMIF Regional projects</a:t>
            </a:r>
          </a:p>
          <a:p>
            <a:pPr marL="0" indent="0">
              <a:buNone/>
            </a:pPr>
            <a:r>
              <a:rPr lang="en-ID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(courses Alfa, Pre A1, A1, A2, B1)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Welcome-phase (needs analysis, placement)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 activities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learning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ID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End-of-course exams</a:t>
            </a:r>
          </a:p>
          <a:p>
            <a:pPr marL="0" indent="0">
              <a:buNone/>
            </a:pPr>
            <a:endParaRPr lang="it-IT" sz="4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en-US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6" y="482521"/>
            <a:ext cx="2857500" cy="54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6380" y="-12779"/>
            <a:ext cx="3737548" cy="990600"/>
          </a:xfrm>
        </p:spPr>
        <p:txBody>
          <a:bodyPr/>
          <a:lstStyle/>
          <a:p>
            <a:r>
              <a:rPr lang="it-IT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endParaRPr lang="it-IT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/>
          <a:srcRect l="16241" t="19484" r="18454" b="47495"/>
          <a:stretch/>
        </p:blipFill>
        <p:spPr>
          <a:xfrm>
            <a:off x="186380" y="4653136"/>
            <a:ext cx="8678323" cy="199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e 7"/>
          <p:cNvSpPr/>
          <p:nvPr/>
        </p:nvSpPr>
        <p:spPr>
          <a:xfrm>
            <a:off x="2699792" y="6153617"/>
            <a:ext cx="2016224" cy="371727"/>
          </a:xfrm>
          <a:prstGeom prst="ellipse">
            <a:avLst/>
          </a:prstGeom>
          <a:solidFill>
            <a:srgbClr val="002060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34451" y="1709443"/>
            <a:ext cx="6809549" cy="1462302"/>
          </a:xfrm>
        </p:spPr>
        <p:txBody>
          <a:bodyPr/>
          <a:lstStyle/>
          <a:p>
            <a:pPr marL="0" indent="0">
              <a:buNone/>
            </a:pPr>
            <a:r>
              <a:rPr lang="en-I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Corpus</a:t>
            </a:r>
            <a:r>
              <a:rPr lang="en-ID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Regions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lang="en-ID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CPIA visited in </a:t>
            </a:r>
            <a:r>
              <a:rPr lang="en-ID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D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interviews with heads of </a:t>
            </a:r>
            <a:r>
              <a:rPr lang="en-ID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CPIA</a:t>
            </a:r>
            <a:endParaRPr lang="en-ID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ID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1283 </a:t>
            </a:r>
            <a:r>
              <a:rPr lang="en-ID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questionnaires (teachers and learners) </a:t>
            </a:r>
            <a:endParaRPr lang="en-ID" sz="24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82" y="473392"/>
            <a:ext cx="2857500" cy="540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47375" y="-19167"/>
            <a:ext cx="6588223" cy="1143000"/>
          </a:xfrm>
        </p:spPr>
        <p:txBody>
          <a:bodyPr>
            <a:normAutofit/>
          </a:bodyPr>
          <a:lstStyle/>
          <a:p>
            <a:pPr algn="l"/>
            <a:r>
              <a:rPr lang="en-NZ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GP - repertory</a:t>
            </a:r>
            <a:endParaRPr lang="en-NZ" sz="44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5193"/>
            <a:ext cx="4467626" cy="2669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971600" y="1492836"/>
            <a:ext cx="2245848" cy="1089529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A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 tools</a:t>
            </a:r>
            <a:r>
              <a:rPr lang="en-AU" sz="3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en-A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 videos</a:t>
            </a:r>
            <a:endParaRPr lang="en-AU" sz="3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/>
          <a:srcRect l="16241" t="19484" r="18454" b="47495"/>
          <a:stretch/>
        </p:blipFill>
        <p:spPr>
          <a:xfrm>
            <a:off x="247375" y="4672913"/>
            <a:ext cx="8678323" cy="1996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vale 9"/>
          <p:cNvSpPr/>
          <p:nvPr/>
        </p:nvSpPr>
        <p:spPr>
          <a:xfrm>
            <a:off x="2738995" y="5857719"/>
            <a:ext cx="2016224" cy="291429"/>
          </a:xfrm>
          <a:prstGeom prst="ellipse">
            <a:avLst/>
          </a:prstGeom>
          <a:solidFill>
            <a:srgbClr val="FFFF66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78754"/>
            <a:ext cx="4467626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66" y="3035744"/>
            <a:ext cx="3911486" cy="1915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70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contenuto 1"/>
          <p:cNvSpPr>
            <a:spLocks noGrp="1"/>
          </p:cNvSpPr>
          <p:nvPr>
            <p:ph sz="quarter" idx="1"/>
          </p:nvPr>
        </p:nvSpPr>
        <p:spPr>
          <a:xfrm>
            <a:off x="269855" y="3995434"/>
            <a:ext cx="8712968" cy="2696657"/>
          </a:xfr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it-IT" sz="2400" dirty="0">
                <a:solidFill>
                  <a:schemeClr val="accent2"/>
                </a:solidFill>
              </a:rPr>
              <a:t>“</a:t>
            </a:r>
            <a:r>
              <a:rPr lang="en-US" sz="2200" dirty="0">
                <a:solidFill>
                  <a:schemeClr val="accent2"/>
                </a:solidFill>
              </a:rPr>
              <a:t>Learning </a:t>
            </a:r>
            <a:r>
              <a:rPr lang="en-US" sz="2200" dirty="0" smtClean="0">
                <a:solidFill>
                  <a:schemeClr val="accent2"/>
                </a:solidFill>
              </a:rPr>
              <a:t>programs and certification </a:t>
            </a:r>
            <a:r>
              <a:rPr lang="en-US" sz="2200" dirty="0">
                <a:solidFill>
                  <a:schemeClr val="accent2"/>
                </a:solidFill>
              </a:rPr>
              <a:t>can be </a:t>
            </a:r>
            <a:r>
              <a:rPr lang="en-US" altLang="it-IT" sz="2200" dirty="0">
                <a:solidFill>
                  <a:schemeClr val="accent2"/>
                </a:solidFill>
              </a:rPr>
              <a:t>[…]</a:t>
            </a:r>
            <a:r>
              <a:rPr lang="en-US" sz="2200" dirty="0">
                <a:solidFill>
                  <a:schemeClr val="accent2"/>
                </a:solidFill>
              </a:rPr>
              <a:t>:</a:t>
            </a:r>
          </a:p>
          <a:p>
            <a:pPr>
              <a:defRPr/>
            </a:pPr>
            <a:r>
              <a:rPr 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modular</a:t>
            </a:r>
            <a:r>
              <a:rPr lang="en-US" sz="2200" dirty="0">
                <a:solidFill>
                  <a:schemeClr val="accent2"/>
                </a:solidFill>
              </a:rPr>
              <a:t>, improving the learner’s proficiency in a restricted area for a particular purpose. A considerable role may be played by </a:t>
            </a:r>
            <a:r>
              <a:rPr 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modules</a:t>
            </a:r>
            <a:r>
              <a:rPr lang="en-US" sz="2200" dirty="0">
                <a:solidFill>
                  <a:schemeClr val="accent2"/>
                </a:solidFill>
              </a:rPr>
              <a:t> geared to the specific needs, characteristics and resources of learners</a:t>
            </a:r>
          </a:p>
          <a:p>
            <a:pPr>
              <a:defRPr/>
            </a:pPr>
            <a:r>
              <a:rPr lang="en-US" sz="2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partial</a:t>
            </a:r>
            <a:r>
              <a:rPr lang="en-US" sz="2200" dirty="0">
                <a:solidFill>
                  <a:schemeClr val="accent2"/>
                </a:solidFill>
              </a:rPr>
              <a:t>, taking responsibility only for certain activities/ skills”                                                    </a:t>
            </a:r>
          </a:p>
          <a:p>
            <a:pPr marL="0" indent="0" algn="r">
              <a:buNone/>
              <a:defRPr/>
            </a:pPr>
            <a:r>
              <a:rPr lang="en-US" sz="2200" dirty="0">
                <a:solidFill>
                  <a:schemeClr val="accent2"/>
                </a:solidFill>
              </a:rPr>
              <a:t>(CEFR, 2001: 6-7)</a:t>
            </a:r>
            <a:endParaRPr lang="en-US" altLang="it-IT" sz="2200" dirty="0">
              <a:solidFill>
                <a:schemeClr val="accent2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it-IT" altLang="it-IT" dirty="0">
              <a:solidFill>
                <a:schemeClr val="tx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 bwMode="auto">
          <a:xfrm>
            <a:off x="539552" y="-67103"/>
            <a:ext cx="433082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9pPr>
          </a:lstStyle>
          <a:p>
            <a:r>
              <a:rPr lang="it-IT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it-IT" sz="4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r>
              <a:rPr lang="it-IT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</a:t>
            </a:r>
            <a:endParaRPr lang="it-IT" sz="4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92873" y="971586"/>
            <a:ext cx="64844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Improving modularity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78620" y="1687110"/>
            <a:ext cx="87042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Targeted, shorter and more sustainable learning modules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focused on the gap to be filled or on the CEFR categories in order to </a:t>
            </a:r>
            <a:r>
              <a:rPr lang="en-US" dirty="0" smtClean="0">
                <a:solidFill>
                  <a:schemeClr val="accent2"/>
                </a:solidFill>
              </a:rPr>
              <a:t>meet </a:t>
            </a:r>
            <a:r>
              <a:rPr lang="en-US" dirty="0">
                <a:solidFill>
                  <a:schemeClr val="accent2"/>
                </a:solidFill>
              </a:rPr>
              <a:t>better users' literacy and language needs (according to their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uneven profiles</a:t>
            </a:r>
            <a:r>
              <a:rPr lang="en-US" dirty="0">
                <a:solidFill>
                  <a:schemeClr val="accent2"/>
                </a:solidFill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accent2"/>
                </a:solidFill>
              </a:rPr>
              <a:t>focused on specific topics (also </a:t>
            </a:r>
            <a:r>
              <a:rPr lang="en-US" dirty="0" err="1">
                <a:solidFill>
                  <a:schemeClr val="accent2"/>
                </a:solidFill>
              </a:rPr>
              <a:t>KoS</a:t>
            </a:r>
            <a:r>
              <a:rPr lang="en-US" dirty="0">
                <a:solidFill>
                  <a:schemeClr val="accent2"/>
                </a:solidFill>
              </a:rPr>
              <a:t> contents), in order to meet better users' needs (according to their 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 life</a:t>
            </a:r>
            <a:r>
              <a:rPr lang="en-US" dirty="0">
                <a:solidFill>
                  <a:schemeClr val="accent2"/>
                </a:solidFill>
              </a:rPr>
              <a:t>)</a:t>
            </a:r>
            <a:endParaRPr lang="it-IT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4580" t="28344" r="25649" b="11610"/>
          <a:stretch/>
        </p:blipFill>
        <p:spPr>
          <a:xfrm>
            <a:off x="179512" y="1124744"/>
            <a:ext cx="8712969" cy="550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-1332656" y="1977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9pPr>
          </a:lstStyle>
          <a:p>
            <a:r>
              <a:rPr lang="it-IT" sz="4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it-IT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it-IT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01659" y="1124744"/>
            <a:ext cx="41905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(enough) </a:t>
            </a:r>
          </a:p>
          <a:p>
            <a:pPr algn="ctr"/>
            <a:r>
              <a:rPr lang="en-CA" sz="4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provided</a:t>
            </a:r>
          </a:p>
        </p:txBody>
      </p:sp>
      <p:sp>
        <p:nvSpPr>
          <p:cNvPr id="8" name="Ovale 7"/>
          <p:cNvSpPr/>
          <p:nvPr/>
        </p:nvSpPr>
        <p:spPr>
          <a:xfrm>
            <a:off x="5236146" y="3875856"/>
            <a:ext cx="2448272" cy="1425352"/>
          </a:xfrm>
          <a:prstGeom prst="ellipse">
            <a:avLst/>
          </a:prstGeom>
          <a:solidFill>
            <a:srgbClr val="2215CD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533400" y="1124744"/>
            <a:ext cx="8229600" cy="990600"/>
          </a:xfrm>
        </p:spPr>
        <p:txBody>
          <a:bodyPr/>
          <a:lstStyle/>
          <a:p>
            <a:r>
              <a:rPr lang="en-CA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3400" y="2348880"/>
            <a:ext cx="8191500" cy="4038600"/>
          </a:xfrm>
        </p:spPr>
        <p:txBody>
          <a:bodyPr/>
          <a:lstStyle/>
          <a:p>
            <a:r>
              <a:rPr lang="en-CA" sz="3200" dirty="0">
                <a:solidFill>
                  <a:schemeClr val="accent2"/>
                </a:solidFill>
              </a:rPr>
              <a:t>Background</a:t>
            </a:r>
          </a:p>
          <a:p>
            <a:r>
              <a:rPr lang="en-CA" sz="3200" dirty="0">
                <a:solidFill>
                  <a:schemeClr val="accent2"/>
                </a:solidFill>
              </a:rPr>
              <a:t>Connections: actors and bridges</a:t>
            </a:r>
          </a:p>
          <a:p>
            <a:r>
              <a:rPr lang="en-CA" sz="3200" dirty="0">
                <a:solidFill>
                  <a:schemeClr val="accent2"/>
                </a:solidFill>
              </a:rPr>
              <a:t>Outcomes</a:t>
            </a:r>
          </a:p>
          <a:p>
            <a:r>
              <a:rPr lang="en-CA" sz="3200" dirty="0">
                <a:solidFill>
                  <a:schemeClr val="accent2"/>
                </a:solidFill>
              </a:rPr>
              <a:t>What next?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4860032" y="5085184"/>
            <a:ext cx="3744416" cy="1077218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3200" dirty="0">
                <a:solidFill>
                  <a:schemeClr val="accent2"/>
                </a:solidFill>
              </a:rPr>
              <a:t>Italian scenario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CA" sz="3200" dirty="0">
                <a:solidFill>
                  <a:schemeClr val="accent2"/>
                </a:solidFill>
              </a:rPr>
              <a:t>Migration context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3303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4580" t="28344" r="25649" b="11610"/>
          <a:stretch/>
        </p:blipFill>
        <p:spPr>
          <a:xfrm>
            <a:off x="179512" y="1124744"/>
            <a:ext cx="8712969" cy="5502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-1332656" y="19776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9pPr>
          </a:lstStyle>
          <a:p>
            <a:r>
              <a:rPr lang="it-IT" sz="4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it-IT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8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  <a:endParaRPr lang="it-IT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01659" y="1124744"/>
            <a:ext cx="419057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Not (enough) </a:t>
            </a:r>
          </a:p>
          <a:p>
            <a:pPr algn="ctr"/>
            <a:r>
              <a:rPr lang="en-CA" sz="4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provided</a:t>
            </a:r>
          </a:p>
        </p:txBody>
      </p:sp>
      <p:sp>
        <p:nvSpPr>
          <p:cNvPr id="8" name="Ovale 7"/>
          <p:cNvSpPr/>
          <p:nvPr/>
        </p:nvSpPr>
        <p:spPr>
          <a:xfrm>
            <a:off x="5292080" y="3212976"/>
            <a:ext cx="3513076" cy="720080"/>
          </a:xfrm>
          <a:prstGeom prst="ellipse">
            <a:avLst/>
          </a:prstGeom>
          <a:solidFill>
            <a:srgbClr val="2215CD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5276514" y="5229200"/>
            <a:ext cx="3513076" cy="720080"/>
          </a:xfrm>
          <a:prstGeom prst="ellipse">
            <a:avLst/>
          </a:prstGeom>
          <a:solidFill>
            <a:srgbClr val="2215CD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54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80363" y="4293096"/>
            <a:ext cx="8382637" cy="2308324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Quality education </a:t>
            </a:r>
            <a:r>
              <a:rPr lang="en-US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is founded on the idea of </a:t>
            </a:r>
            <a:r>
              <a:rPr lang="en-US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plurilingualism</a:t>
            </a:r>
            <a:r>
              <a:rPr lang="en-US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CoE</a:t>
            </a:r>
            <a:r>
              <a:rPr lang="en-US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2008), defined by t</a:t>
            </a:r>
            <a:r>
              <a:rPr lang="en-GB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he </a:t>
            </a:r>
            <a:r>
              <a:rPr lang="en-GB" dirty="0" err="1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CoE</a:t>
            </a:r>
            <a:r>
              <a:rPr lang="en-GB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</a:rPr>
              <a:t> as “[…] </a:t>
            </a:r>
            <a:r>
              <a:rPr lang="en-GB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the repertoire of varieties of language which many individuals use […]; it includes the language variety referred to as ‘mother tongue’ or ‘first language’ and any number of other languages or varieties” (</a:t>
            </a:r>
            <a:r>
              <a:rPr lang="en-GB" dirty="0" err="1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Krumm</a:t>
            </a:r>
            <a:r>
              <a:rPr lang="en-GB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n-GB" dirty="0" err="1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Plutzar</a:t>
            </a:r>
            <a:r>
              <a:rPr lang="en-GB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, 2008)</a:t>
            </a:r>
            <a:endParaRPr lang="it-IT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-468560" y="48072"/>
            <a:ext cx="8229600" cy="990600"/>
          </a:xfrm>
        </p:spPr>
        <p:txBody>
          <a:bodyPr/>
          <a:lstStyle/>
          <a:p>
            <a:r>
              <a:rPr lang="en-N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 at AMIF new edition </a:t>
            </a:r>
            <a:r>
              <a:rPr lang="en-NZ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(2022-2027)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175127" y="1628800"/>
            <a:ext cx="8964488" cy="1659632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2400" dirty="0" smtClean="0">
                <a:solidFill>
                  <a:schemeClr val="accent2"/>
                </a:solidFill>
              </a:rPr>
              <a:t>Detecting </a:t>
            </a:r>
            <a:r>
              <a:rPr lang="en-SG" sz="2400" dirty="0">
                <a:solidFill>
                  <a:schemeClr val="accent2"/>
                </a:solidFill>
              </a:rPr>
              <a:t>and disseminating GP (as ongoing process)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2400" dirty="0" smtClean="0">
                <a:solidFill>
                  <a:schemeClr val="accent2"/>
                </a:solidFill>
              </a:rPr>
              <a:t>Implementing modularity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2400" dirty="0" smtClean="0">
                <a:solidFill>
                  <a:schemeClr val="accent2"/>
                </a:solidFill>
              </a:rPr>
              <a:t>Strengthening</a:t>
            </a:r>
            <a:r>
              <a:rPr lang="en-SG" sz="2400" dirty="0" smtClean="0">
                <a:solidFill>
                  <a:schemeClr val="accent2"/>
                </a:solidFill>
              </a:rPr>
              <a:t> mediation </a:t>
            </a:r>
            <a:r>
              <a:rPr lang="en-SG" sz="2400" dirty="0">
                <a:solidFill>
                  <a:schemeClr val="accent2"/>
                </a:solidFill>
              </a:rPr>
              <a:t>and support-teachers for learners with special needs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SG" sz="2400" dirty="0">
                <a:solidFill>
                  <a:schemeClr val="accent2"/>
                </a:solidFill>
              </a:rPr>
              <a:t>Training teachers and developing tools aimed to sustain </a:t>
            </a:r>
            <a:r>
              <a:rPr lang="en-SG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plurilingualism</a:t>
            </a:r>
            <a:r>
              <a:rPr lang="en-SG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a better quality education</a:t>
            </a:r>
          </a:p>
        </p:txBody>
      </p:sp>
      <p:sp>
        <p:nvSpPr>
          <p:cNvPr id="10" name="Rettangolo 9"/>
          <p:cNvSpPr/>
          <p:nvPr/>
        </p:nvSpPr>
        <p:spPr>
          <a:xfrm>
            <a:off x="2310100" y="918238"/>
            <a:ext cx="452316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CA" sz="4800" b="1" cap="none" spc="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Tasks for CLIQ</a:t>
            </a:r>
          </a:p>
        </p:txBody>
      </p:sp>
    </p:spTree>
    <p:extLst>
      <p:ext uri="{BB962C8B-B14F-4D97-AF65-F5344CB8AC3E}">
        <p14:creationId xmlns:p14="http://schemas.microsoft.com/office/powerpoint/2010/main" val="67422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76981" y="1484784"/>
            <a:ext cx="8787507" cy="4324261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2"/>
                </a:solidFill>
                <a:latin typeface="+mn-lt"/>
              </a:rPr>
              <a:t>Confirming, improving and highlighting the </a:t>
            </a:r>
            <a:r>
              <a:rPr lang="en-US" sz="2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broader role of language testers for LIAM, 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beyond 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the test itself</a:t>
            </a:r>
          </a:p>
          <a:p>
            <a:endParaRPr lang="en-US" sz="2500" dirty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Ensuring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sustainability to such role 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in terms of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national policy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, by 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managing to switch from 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“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one-shot 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projects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” to the constitution of a </a:t>
            </a:r>
            <a:r>
              <a:rPr lang="en-US" sz="25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-US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ermanent Observatory: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coordinated 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by CLIQ and based on a committee including Ministry of Education (MIUR, CPIA department) and Ministry of Interior (DLCI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500" dirty="0">
                <a:solidFill>
                  <a:schemeClr val="accent2"/>
                </a:solidFill>
                <a:latin typeface="+mn-lt"/>
              </a:rPr>
              <a:t>aimed to allow 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a continuous 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harmonizing and monitoring 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of </a:t>
            </a:r>
            <a:r>
              <a:rPr lang="en-US" sz="2500" dirty="0">
                <a:solidFill>
                  <a:schemeClr val="accent2"/>
                </a:solidFill>
                <a:latin typeface="+mn-lt"/>
              </a:rPr>
              <a:t>actions undertaken for </a:t>
            </a:r>
            <a:r>
              <a:rPr lang="en-US" sz="2500" dirty="0" smtClean="0">
                <a:solidFill>
                  <a:schemeClr val="accent2"/>
                </a:solidFill>
                <a:latin typeface="+mn-lt"/>
              </a:rPr>
              <a:t>LIAM</a:t>
            </a:r>
            <a:endParaRPr lang="en-US" sz="25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-1044624" y="1249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9pPr>
          </a:lstStyle>
          <a:p>
            <a:r>
              <a:rPr lang="en-JM" sz="4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for CLIQ</a:t>
            </a:r>
          </a:p>
        </p:txBody>
      </p:sp>
    </p:spTree>
    <p:extLst>
      <p:ext uri="{BB962C8B-B14F-4D97-AF65-F5344CB8AC3E}">
        <p14:creationId xmlns:p14="http://schemas.microsoft.com/office/powerpoint/2010/main" val="423745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/>
          <a:srcRect l="12367" t="9641" r="16241" b="45078"/>
          <a:stretch/>
        </p:blipFill>
        <p:spPr>
          <a:xfrm>
            <a:off x="147341" y="1268760"/>
            <a:ext cx="8840135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33" y="5587165"/>
            <a:ext cx="1656184" cy="98987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Immagin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91" y="5653673"/>
            <a:ext cx="1899099" cy="85685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" name="Picture 5" descr="logo_Sie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07" y="5587165"/>
            <a:ext cx="1244275" cy="98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564" y="5653673"/>
            <a:ext cx="1263884" cy="99689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1" name="Titolo 3"/>
          <p:cNvSpPr txBox="1">
            <a:spLocks/>
          </p:cNvSpPr>
          <p:nvPr/>
        </p:nvSpPr>
        <p:spPr>
          <a:xfrm>
            <a:off x="1273295" y="4653136"/>
            <a:ext cx="65882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l.rocca@ladante.it</a:t>
            </a:r>
            <a:r>
              <a:rPr lang="it-IT" sz="5400" b="1" dirty="0">
                <a:solidFill>
                  <a:srgbClr val="002060"/>
                </a:solidFill>
              </a:rPr>
              <a:t/>
            </a:r>
            <a:br>
              <a:rPr lang="it-IT" sz="5400" b="1" dirty="0">
                <a:solidFill>
                  <a:srgbClr val="002060"/>
                </a:solidFill>
              </a:rPr>
            </a:br>
            <a:endParaRPr lang="it-IT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2894" y="908358"/>
            <a:ext cx="8229600" cy="990600"/>
          </a:xfrm>
        </p:spPr>
        <p:txBody>
          <a:bodyPr/>
          <a:lstStyle/>
          <a:p>
            <a:r>
              <a:rPr lang="it-IT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</a:t>
            </a:r>
          </a:p>
        </p:txBody>
      </p:sp>
      <p:pic>
        <p:nvPicPr>
          <p:cNvPr id="5" name="Picture 2" descr="C:\Users\machetti\Downloads\LOGO CLIQ _F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2267744" y="1898958"/>
            <a:ext cx="462539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210" y="4440544"/>
            <a:ext cx="1817650" cy="104130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Immagin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43" y="4491246"/>
            <a:ext cx="2147104" cy="99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Picture 5" descr="logo_Sie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832" y="4440544"/>
            <a:ext cx="1573308" cy="113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167" y="4491246"/>
            <a:ext cx="1428327" cy="102598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F4B4F0C-4BEC-5B45-BDA1-99FF1453D101}"/>
              </a:ext>
            </a:extLst>
          </p:cNvPr>
          <p:cNvSpPr/>
          <p:nvPr/>
        </p:nvSpPr>
        <p:spPr>
          <a:xfrm>
            <a:off x="1624228" y="5661248"/>
            <a:ext cx="5912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www.associazionecliq.it</a:t>
            </a:r>
            <a:endParaRPr lang="it-IT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21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asellaDiTesto 3"/>
          <p:cNvSpPr txBox="1">
            <a:spLocks noChangeArrowheads="1"/>
          </p:cNvSpPr>
          <p:nvPr/>
        </p:nvSpPr>
        <p:spPr bwMode="auto">
          <a:xfrm>
            <a:off x="173538" y="5760"/>
            <a:ext cx="55451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35000"/>
              <a:buFont typeface="Wingdings" panose="05000000000000000000" pitchFamily="2" charset="2"/>
              <a:buChar char="§"/>
              <a:defRPr sz="28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125000"/>
              <a:buFont typeface="Wingdings" panose="05000000000000000000" pitchFamily="2" charset="2"/>
              <a:buChar char="§"/>
              <a:defRPr sz="24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15000"/>
              <a:buFont typeface="Wingdings" panose="05000000000000000000" pitchFamily="2" charset="2"/>
              <a:buChar char="§"/>
              <a:defRPr sz="22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rgbClr val="86767A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Compulsory tests: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Exemptions for illiteracy</a:t>
            </a:r>
            <a:endParaRPr lang="it-IT" altLang="it-IT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3778" t="37981" r="64191" b="25721"/>
          <a:stretch/>
        </p:blipFill>
        <p:spPr>
          <a:xfrm>
            <a:off x="240060" y="1238525"/>
            <a:ext cx="8663880" cy="4880694"/>
          </a:xfrm>
          <a:prstGeom prst="rect">
            <a:avLst/>
          </a:prstGeom>
          <a:ln w="38100">
            <a:solidFill>
              <a:srgbClr val="2215CD"/>
            </a:solidFill>
          </a:ln>
          <a:effectLst/>
        </p:spPr>
      </p:pic>
      <p:pic>
        <p:nvPicPr>
          <p:cNvPr id="5" name="Picture 4" descr="Risultati immagini per bandiera italian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77" y="2636912"/>
            <a:ext cx="1328737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239143" y="6207867"/>
            <a:ext cx="6665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(Rocca, Carlsen &amp;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Deygers,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2020)</a:t>
            </a:r>
            <a:endParaRPr lang="it-IT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1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1918" y="1772816"/>
            <a:ext cx="8498553" cy="389756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interlocutions: CLIQ and Ministry of Interior</a:t>
            </a:r>
          </a:p>
          <a:p>
            <a:pPr marL="0" indent="0">
              <a:buNone/>
            </a:pPr>
            <a:endParaRPr lang="en-US" sz="12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Aim: obtaining a partial modification of the law, according to evidences collected </a:t>
            </a: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-396552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Mitigating a negative impact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42703" y="3560667"/>
            <a:ext cx="8656982" cy="1569660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"For the purposes of obtaining the permanent residency [...], in case of verified illiteracy, a language certification based only on oral interaction is issued" </a:t>
            </a:r>
          </a:p>
          <a:p>
            <a:pPr algn="r"/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Ministry of Interior, Decision 14/5/2020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-612576" y="53851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mitigating really enough?</a:t>
            </a:r>
          </a:p>
        </p:txBody>
      </p:sp>
    </p:spTree>
    <p:extLst>
      <p:ext uri="{BB962C8B-B14F-4D97-AF65-F5344CB8AC3E}">
        <p14:creationId xmlns:p14="http://schemas.microsoft.com/office/powerpoint/2010/main" val="224832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-1260648" y="-6215"/>
            <a:ext cx="8229600" cy="990600"/>
          </a:xfrm>
        </p:spPr>
        <p:txBody>
          <a:bodyPr/>
          <a:lstStyle/>
          <a:p>
            <a:r>
              <a:rPr lang="it-IT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Raising</a:t>
            </a:r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bar</a:t>
            </a:r>
          </a:p>
        </p:txBody>
      </p:sp>
      <p:sp>
        <p:nvSpPr>
          <p:cNvPr id="5" name="Rettangolo 4"/>
          <p:cNvSpPr/>
          <p:nvPr/>
        </p:nvSpPr>
        <p:spPr>
          <a:xfrm>
            <a:off x="342248" y="4581128"/>
            <a:ext cx="8550232" cy="1200329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“Immigrants should be able to participate fully in the life of the host country, on the basis of equality of rights and opportunities in return for equality of obligations” (</a:t>
            </a:r>
            <a:r>
              <a:rPr lang="en-GB" dirty="0" err="1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CoE</a:t>
            </a:r>
            <a:r>
              <a:rPr lang="en-GB" dirty="0">
                <a:solidFill>
                  <a:schemeClr val="accent2"/>
                </a:solidFill>
                <a:latin typeface="+mn-lt"/>
                <a:ea typeface="Calibri" panose="020F0502020204030204" pitchFamily="34" charset="0"/>
              </a:rPr>
              <a:t>, 2021)</a:t>
            </a:r>
            <a:endParaRPr lang="it-IT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42248" y="1487683"/>
            <a:ext cx="882025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testers’ advocacy and engagement </a:t>
            </a:r>
            <a:r>
              <a:rPr lang="it-IT" sz="2800" dirty="0">
                <a:solidFill>
                  <a:schemeClr val="accent2"/>
                </a:solidFill>
              </a:rPr>
              <a:t>implies being aware about their 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responsibilty beyond the test itself </a:t>
            </a:r>
          </a:p>
          <a:p>
            <a:endParaRPr lang="it-IT" sz="1800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 err="1">
                <a:solidFill>
                  <a:schemeClr val="accent2"/>
                </a:solidFill>
              </a:rPr>
              <a:t>It</a:t>
            </a:r>
            <a:r>
              <a:rPr lang="it-IT" sz="2800" dirty="0">
                <a:solidFill>
                  <a:schemeClr val="accent2"/>
                </a:solidFill>
              </a:rPr>
              <a:t> </a:t>
            </a:r>
            <a:r>
              <a:rPr lang="it-IT" sz="2800" dirty="0" err="1">
                <a:solidFill>
                  <a:schemeClr val="accent2"/>
                </a:solidFill>
              </a:rPr>
              <a:t>means</a:t>
            </a:r>
            <a:r>
              <a:rPr lang="it-IT" sz="2800" dirty="0">
                <a:solidFill>
                  <a:schemeClr val="accent2"/>
                </a:solidFill>
              </a:rPr>
              <a:t> </a:t>
            </a:r>
            <a:r>
              <a:rPr lang="it-IT" sz="2800" dirty="0" err="1">
                <a:solidFill>
                  <a:schemeClr val="accent2"/>
                </a:solidFill>
              </a:rPr>
              <a:t>taking</a:t>
            </a:r>
            <a:r>
              <a:rPr lang="it-IT" sz="2800" dirty="0">
                <a:solidFill>
                  <a:schemeClr val="accent2"/>
                </a:solidFill>
              </a:rPr>
              <a:t> </a:t>
            </a:r>
            <a:r>
              <a:rPr lang="it-IT" sz="2800" dirty="0" err="1">
                <a:solidFill>
                  <a:schemeClr val="accent2"/>
                </a:solidFill>
              </a:rPr>
              <a:t>into</a:t>
            </a:r>
            <a:r>
              <a:rPr lang="it-IT" sz="2800" dirty="0">
                <a:solidFill>
                  <a:schemeClr val="accent2"/>
                </a:solidFill>
              </a:rPr>
              <a:t> account the duty to </a:t>
            </a:r>
            <a:r>
              <a:rPr lang="it-IT" sz="2800" b="1" dirty="0">
                <a:solidFill>
                  <a:schemeClr val="accent2"/>
                </a:solidFill>
              </a:rPr>
              <a:t>play a </a:t>
            </a:r>
            <a:r>
              <a:rPr lang="it-IT" sz="2800" b="1" dirty="0" err="1">
                <a:solidFill>
                  <a:schemeClr val="accent2"/>
                </a:solidFill>
              </a:rPr>
              <a:t>role</a:t>
            </a:r>
            <a:r>
              <a:rPr lang="it-IT" sz="2800" b="1" dirty="0">
                <a:solidFill>
                  <a:schemeClr val="accent2"/>
                </a:solidFill>
              </a:rPr>
              <a:t> </a:t>
            </a:r>
            <a:r>
              <a:rPr lang="it-IT" sz="2800" dirty="0" err="1">
                <a:solidFill>
                  <a:schemeClr val="accent2"/>
                </a:solidFill>
              </a:rPr>
              <a:t>within</a:t>
            </a:r>
            <a:r>
              <a:rPr lang="it-IT" sz="2800" dirty="0">
                <a:solidFill>
                  <a:schemeClr val="accent2"/>
                </a:solidFill>
              </a:rPr>
              <a:t> the </a:t>
            </a:r>
            <a:r>
              <a:rPr lang="it-IT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</a:t>
            </a:r>
            <a:r>
              <a:rPr lang="it-IT" sz="2800" dirty="0">
                <a:solidFill>
                  <a:schemeClr val="accent2"/>
                </a:solidFill>
              </a:rPr>
              <a:t> </a:t>
            </a:r>
            <a:r>
              <a:rPr lang="it-IT" sz="2800" dirty="0" err="1">
                <a:solidFill>
                  <a:schemeClr val="accent2"/>
                </a:solidFill>
              </a:rPr>
              <a:t>as</a:t>
            </a:r>
            <a:r>
              <a:rPr lang="it-IT" sz="2800" dirty="0">
                <a:solidFill>
                  <a:schemeClr val="accent2"/>
                </a:solidFill>
              </a:rPr>
              <a:t> </a:t>
            </a:r>
            <a:r>
              <a:rPr lang="it-IT" sz="2800" dirty="0" err="1">
                <a:solidFill>
                  <a:schemeClr val="accent2"/>
                </a:solidFill>
              </a:rPr>
              <a:t>two</a:t>
            </a:r>
            <a:r>
              <a:rPr lang="it-IT" sz="2800" dirty="0">
                <a:solidFill>
                  <a:schemeClr val="accent2"/>
                </a:solidFill>
              </a:rPr>
              <a:t>-way </a:t>
            </a:r>
            <a:r>
              <a:rPr lang="it-IT" sz="2800" dirty="0" err="1">
                <a:solidFill>
                  <a:schemeClr val="accent2"/>
                </a:solidFill>
              </a:rPr>
              <a:t>process</a:t>
            </a:r>
            <a:r>
              <a:rPr lang="it-IT" sz="2800" dirty="0">
                <a:solidFill>
                  <a:schemeClr val="accent2"/>
                </a:solidFill>
              </a:rPr>
              <a:t> (</a:t>
            </a:r>
            <a:r>
              <a:rPr lang="it-IT" sz="2800" dirty="0" err="1">
                <a:solidFill>
                  <a:schemeClr val="accent2"/>
                </a:solidFill>
              </a:rPr>
              <a:t>CoE</a:t>
            </a:r>
            <a:r>
              <a:rPr lang="it-IT" sz="2800" dirty="0">
                <a:solidFill>
                  <a:schemeClr val="accent2"/>
                </a:solidFill>
              </a:rPr>
              <a:t>, 2005) </a:t>
            </a:r>
          </a:p>
        </p:txBody>
      </p:sp>
      <p:sp>
        <p:nvSpPr>
          <p:cNvPr id="9" name="Ovale 8"/>
          <p:cNvSpPr/>
          <p:nvPr/>
        </p:nvSpPr>
        <p:spPr>
          <a:xfrm>
            <a:off x="6968952" y="2996952"/>
            <a:ext cx="1911126" cy="576064"/>
          </a:xfrm>
          <a:prstGeom prst="ellipse">
            <a:avLst/>
          </a:prstGeom>
          <a:solidFill>
            <a:srgbClr val="2215CD">
              <a:alpha val="10980"/>
            </a:srgb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51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539552" y="3212976"/>
            <a:ext cx="8152925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Improving learning opportunities (LO)</a:t>
            </a:r>
          </a:p>
          <a:p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LO quality </a:t>
            </a:r>
          </a:p>
          <a:p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Preventing LO issues at different levels </a:t>
            </a:r>
          </a:p>
          <a:p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LO issues in order to 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GB" sz="24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</a:p>
          <a:p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the teachers </a:t>
            </a:r>
          </a:p>
          <a:p>
            <a:r>
              <a:rPr lang="en-GB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Collecting and disseminating LO good practices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-324544" y="108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role beyond the test itself</a:t>
            </a:r>
          </a:p>
        </p:txBody>
      </p:sp>
      <p:sp>
        <p:nvSpPr>
          <p:cNvPr id="6" name="Segnaposto contenuto 7"/>
          <p:cNvSpPr txBox="1">
            <a:spLocks/>
          </p:cNvSpPr>
          <p:nvPr/>
        </p:nvSpPr>
        <p:spPr bwMode="auto">
          <a:xfrm>
            <a:off x="395536" y="1412776"/>
            <a:ext cx="8424936" cy="2016224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5000"/>
              <a:buFont typeface="Wingdings" pitchFamily="2" charset="2"/>
              <a:buChar char="§"/>
              <a:defRPr sz="2800">
                <a:solidFill>
                  <a:srgbClr val="86767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5000"/>
              <a:buFont typeface="Wingdings" pitchFamily="2" charset="2"/>
              <a:buChar char="§"/>
              <a:defRPr sz="2400">
                <a:solidFill>
                  <a:srgbClr val="86767A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§"/>
              <a:defRPr sz="2200">
                <a:solidFill>
                  <a:srgbClr val="86767A"/>
                </a:solidFill>
                <a:latin typeface="+mn-lt"/>
              </a:defRPr>
            </a:lvl3pPr>
            <a:lvl4pPr marL="1562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Char char="§"/>
              <a:defRPr sz="2000">
                <a:solidFill>
                  <a:srgbClr val="86767A"/>
                </a:solidFill>
                <a:latin typeface="+mn-lt"/>
              </a:defRPr>
            </a:lvl4pPr>
            <a:lvl5pPr marL="198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86767A"/>
                </a:solidFill>
                <a:latin typeface="+mn-lt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86767A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86767A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86767A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rgbClr val="86767A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GB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role within actions aimed to </a:t>
            </a:r>
            <a:r>
              <a:rPr lang="en-GB" b="1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ensure the right to access to education </a:t>
            </a:r>
            <a:r>
              <a:rPr lang="en-GB" kern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for the most vulnerable migrants), by guaranteeing that such access can allow the meeting of the language/ </a:t>
            </a:r>
            <a:r>
              <a:rPr lang="en-GB" kern="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</a:t>
            </a:r>
            <a:r>
              <a:rPr lang="en-GB" kern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requirements (where in place)</a:t>
            </a:r>
          </a:p>
          <a:p>
            <a:pPr marL="0" indent="0">
              <a:buFont typeface="Wingdings" pitchFamily="2" charset="2"/>
              <a:buNone/>
            </a:pPr>
            <a:endParaRPr lang="en-GB" sz="2400" kern="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7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16549" y="-27919"/>
            <a:ext cx="8229600" cy="1143000"/>
          </a:xfrm>
        </p:spPr>
        <p:txBody>
          <a:bodyPr/>
          <a:lstStyle/>
          <a:p>
            <a:r>
              <a:rPr lang="it-IT" sz="4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  <a:endParaRPr lang="it-IT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>
          <a:xfrm>
            <a:off x="647056" y="1516382"/>
            <a:ext cx="3348880" cy="639762"/>
          </a:xfr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(T)</a:t>
            </a:r>
          </a:p>
        </p:txBody>
      </p:sp>
      <p:pic>
        <p:nvPicPr>
          <p:cNvPr id="11" name="Picture 2" descr="C:\Users\machetti\Downloads\LOGO CLIQ _F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5148064" y="3933056"/>
            <a:ext cx="3370685" cy="252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>
          <a:xfrm>
            <a:off x="251520" y="3936036"/>
            <a:ext cx="3744416" cy="1864457"/>
          </a:xfrm>
          <a:prstGeom prst="rect">
            <a:avLst/>
          </a:prstGeom>
        </p:spPr>
      </p:pic>
      <p:sp>
        <p:nvSpPr>
          <p:cNvPr id="8" name="Segnaposto testo 4"/>
          <p:cNvSpPr txBox="1">
            <a:spLocks/>
          </p:cNvSpPr>
          <p:nvPr/>
        </p:nvSpPr>
        <p:spPr bwMode="auto">
          <a:xfrm>
            <a:off x="4499992" y="1516382"/>
            <a:ext cx="3844553" cy="639762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35000"/>
              <a:buFont typeface="Wingdings" pitchFamily="2" charset="2"/>
              <a:buNone/>
              <a:defRPr sz="2400" b="1">
                <a:solidFill>
                  <a:srgbClr val="86767A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5000"/>
              <a:buFont typeface="Wingdings" pitchFamily="2" charset="2"/>
              <a:buNone/>
              <a:defRPr sz="2000" b="1">
                <a:solidFill>
                  <a:srgbClr val="86767A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None/>
              <a:defRPr sz="1800" b="1">
                <a:solidFill>
                  <a:srgbClr val="86767A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None/>
              <a:defRPr sz="1600" b="1">
                <a:solidFill>
                  <a:srgbClr val="86767A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 b="1">
                <a:solidFill>
                  <a:srgbClr val="86767A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 b="1">
                <a:solidFill>
                  <a:srgbClr val="86767A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 b="1">
                <a:solidFill>
                  <a:srgbClr val="86767A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 b="1">
                <a:solidFill>
                  <a:srgbClr val="86767A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 b="1">
                <a:solidFill>
                  <a:srgbClr val="86767A"/>
                </a:solidFill>
                <a:latin typeface="+mn-lt"/>
              </a:defRPr>
            </a:lvl9pPr>
          </a:lstStyle>
          <a:p>
            <a:r>
              <a:rPr lang="en-AU" sz="36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 (A)</a:t>
            </a:r>
          </a:p>
        </p:txBody>
      </p:sp>
    </p:spTree>
    <p:extLst>
      <p:ext uri="{BB962C8B-B14F-4D97-AF65-F5344CB8AC3E}">
        <p14:creationId xmlns:p14="http://schemas.microsoft.com/office/powerpoint/2010/main" val="17722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756" y="817681"/>
            <a:ext cx="8229600" cy="990600"/>
          </a:xfrm>
        </p:spPr>
        <p:txBody>
          <a:bodyPr/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bridge called AMIF</a:t>
            </a:r>
            <a:r>
              <a:rPr lang="en-AU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AU" sz="44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2215CD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09" b="8191"/>
          <a:stretch/>
        </p:blipFill>
        <p:spPr>
          <a:xfrm>
            <a:off x="205991" y="1898411"/>
            <a:ext cx="8496944" cy="1944216"/>
          </a:xfrm>
          <a:prstGeom prst="rect">
            <a:avLst/>
          </a:prstGeom>
          <a:effectLst/>
        </p:spPr>
      </p:pic>
      <p:pic>
        <p:nvPicPr>
          <p:cNvPr id="6" name="Picture 2" descr="C:\Users\machetti\Downloads\LOGO CLIQ _FL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/>
          <a:stretch>
            <a:fillRect/>
          </a:stretch>
        </p:blipFill>
        <p:spPr bwMode="auto">
          <a:xfrm>
            <a:off x="5508104" y="3815620"/>
            <a:ext cx="2779391" cy="191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38"/>
          <a:stretch/>
        </p:blipFill>
        <p:spPr>
          <a:xfrm>
            <a:off x="493756" y="3770441"/>
            <a:ext cx="3629107" cy="1673579"/>
          </a:xfrm>
          <a:prstGeom prst="rect">
            <a:avLst/>
          </a:prstGeom>
        </p:spPr>
      </p:pic>
      <p:sp>
        <p:nvSpPr>
          <p:cNvPr id="8" name="Titolo 3"/>
          <p:cNvSpPr txBox="1">
            <a:spLocks/>
          </p:cNvSpPr>
          <p:nvPr/>
        </p:nvSpPr>
        <p:spPr bwMode="auto">
          <a:xfrm>
            <a:off x="374848" y="-919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392419"/>
                </a:solidFill>
                <a:latin typeface="Arial" charset="0"/>
              </a:defRPr>
            </a:lvl9pPr>
          </a:lstStyle>
          <a:p>
            <a:r>
              <a:rPr lang="en-BZ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  <a:r>
              <a:rPr lang="en-BZ" sz="4400" kern="0" dirty="0"/>
              <a:t> </a:t>
            </a:r>
            <a:r>
              <a:rPr lang="en-BZ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</a:t>
            </a:r>
            <a:r>
              <a:rPr lang="en-BZ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&amp; A</a:t>
            </a:r>
            <a:r>
              <a:rPr lang="en-BZ" sz="4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Rettangolo 2"/>
          <p:cNvSpPr/>
          <p:nvPr/>
        </p:nvSpPr>
        <p:spPr>
          <a:xfrm>
            <a:off x="709779" y="5795013"/>
            <a:ext cx="77975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*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sz="2800" dirty="0">
                <a:solidFill>
                  <a:schemeClr val="accent2"/>
                </a:solidFill>
              </a:rPr>
              <a:t>sylum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800" dirty="0">
                <a:solidFill>
                  <a:schemeClr val="accent2"/>
                </a:solidFill>
              </a:rPr>
              <a:t>igration and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ntegration (EU)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dirty="0">
                <a:solidFill>
                  <a:schemeClr val="accent2"/>
                </a:solidFill>
              </a:rPr>
              <a:t>und </a:t>
            </a:r>
            <a:endParaRPr lang="it-IT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ALTE">
  <a:themeElements>
    <a:clrScheme name="4617-7Y04-ESOL_Powerpoint_IATEFL 8">
      <a:dk1>
        <a:srgbClr val="392419"/>
      </a:dk1>
      <a:lt1>
        <a:srgbClr val="FFFFFF"/>
      </a:lt1>
      <a:dk2>
        <a:srgbClr val="86767A"/>
      </a:dk2>
      <a:lt2>
        <a:srgbClr val="808080"/>
      </a:lt2>
      <a:accent1>
        <a:srgbClr val="FFFFFF"/>
      </a:accent1>
      <a:accent2>
        <a:srgbClr val="000000"/>
      </a:accent2>
      <a:accent3>
        <a:srgbClr val="FFFFFF"/>
      </a:accent3>
      <a:accent4>
        <a:srgbClr val="2F1D14"/>
      </a:accent4>
      <a:accent5>
        <a:srgbClr val="FFFFFF"/>
      </a:accent5>
      <a:accent6>
        <a:srgbClr val="000000"/>
      </a:accent6>
      <a:hlink>
        <a:srgbClr val="0042A1"/>
      </a:hlink>
      <a:folHlink>
        <a:srgbClr val="ED171F"/>
      </a:folHlink>
    </a:clrScheme>
    <a:fontScheme name="4617-7Y04-ESOL_Powerpoint_IATEF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617-7Y04-ESOL_Powerpoint_IATEF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17-7Y04-ESOL_Powerpoint_IATEF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617-7Y04-ESOL_Powerpoint_IATEF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17-7Y04-ESOL_Powerpoint_IATEF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17-7Y04-ESOL_Powerpoint_IATEF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17-7Y04-ESOL_Powerpoint_IATEF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17-7Y04-ESOL_Powerpoint_IATEF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617-7Y04-ESOL_Powerpoint_IATEFL 8">
        <a:dk1>
          <a:srgbClr val="392419"/>
        </a:dk1>
        <a:lt1>
          <a:srgbClr val="FFFFFF"/>
        </a:lt1>
        <a:dk2>
          <a:srgbClr val="86767A"/>
        </a:dk2>
        <a:lt2>
          <a:srgbClr val="808080"/>
        </a:lt2>
        <a:accent1>
          <a:srgbClr val="FFFFFF"/>
        </a:accent1>
        <a:accent2>
          <a:srgbClr val="000000"/>
        </a:accent2>
        <a:accent3>
          <a:srgbClr val="FFFFFF"/>
        </a:accent3>
        <a:accent4>
          <a:srgbClr val="2F1D14"/>
        </a:accent4>
        <a:accent5>
          <a:srgbClr val="FFFFFF"/>
        </a:accent5>
        <a:accent6>
          <a:srgbClr val="000000"/>
        </a:accent6>
        <a:hlink>
          <a:srgbClr val="0042A1"/>
        </a:hlink>
        <a:folHlink>
          <a:srgbClr val="ED171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cambridge-english-powerpoint-2014-theme</Template>
  <TotalTime>10654</TotalTime>
  <Words>953</Words>
  <Application>Microsoft Office PowerPoint</Application>
  <PresentationFormat>Presentazione su schermo (4:3)</PresentationFormat>
  <Paragraphs>141</Paragraphs>
  <Slides>23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3" baseType="lpstr">
      <vt:lpstr>MS PGothic</vt:lpstr>
      <vt:lpstr>MS PGothic</vt:lpstr>
      <vt:lpstr>Arial</vt:lpstr>
      <vt:lpstr>Arial Narrow</vt:lpstr>
      <vt:lpstr>Book Antiqua</vt:lpstr>
      <vt:lpstr>Calibri</vt:lpstr>
      <vt:lpstr>Century Gothic</vt:lpstr>
      <vt:lpstr>Times New Roman</vt:lpstr>
      <vt:lpstr>Wingdings</vt:lpstr>
      <vt:lpstr>ALTE</vt:lpstr>
      <vt:lpstr>Presentazione standard di PowerPoint</vt:lpstr>
      <vt:lpstr>Outline</vt:lpstr>
      <vt:lpstr>Background</vt:lpstr>
      <vt:lpstr>Presentazione standard di PowerPoint</vt:lpstr>
      <vt:lpstr>Presentazione standard di PowerPoint</vt:lpstr>
      <vt:lpstr>Raising the bar</vt:lpstr>
      <vt:lpstr>Presentazione standard di PowerPoint</vt:lpstr>
      <vt:lpstr>Connecting</vt:lpstr>
      <vt:lpstr> A bridge called AMIF*</vt:lpstr>
      <vt:lpstr>Presentazione standard di PowerPoint</vt:lpstr>
      <vt:lpstr>Aim</vt:lpstr>
      <vt:lpstr>Presentazione standard di PowerPoint</vt:lpstr>
      <vt:lpstr>Presentazione standard di PowerPoint</vt:lpstr>
      <vt:lpstr>Presentazione standard di PowerPoint</vt:lpstr>
      <vt:lpstr>Monitoring</vt:lpstr>
      <vt:lpstr>Monitoring</vt:lpstr>
      <vt:lpstr>GP - repertory</vt:lpstr>
      <vt:lpstr>Presentazione standard di PowerPoint</vt:lpstr>
      <vt:lpstr>Presentazione standard di PowerPoint</vt:lpstr>
      <vt:lpstr>Presentazione standard di PowerPoint</vt:lpstr>
      <vt:lpstr>Looking at AMIF new edition (2022-2027)</vt:lpstr>
      <vt:lpstr>Presentazione standard di PowerPoint</vt:lpstr>
      <vt:lpstr>Presentazione standard di PowerPoint</vt:lpstr>
    </vt:vector>
  </TitlesOfParts>
  <Company>Cambridge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 User</dc:creator>
  <cp:lastModifiedBy>Lorenzo</cp:lastModifiedBy>
  <cp:revision>604</cp:revision>
  <cp:lastPrinted>2021-11-07T08:46:05Z</cp:lastPrinted>
  <dcterms:created xsi:type="dcterms:W3CDTF">2011-01-26T14:27:03Z</dcterms:created>
  <dcterms:modified xsi:type="dcterms:W3CDTF">2021-11-08T04:21:03Z</dcterms:modified>
</cp:coreProperties>
</file>